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75" r:id="rId4"/>
    <p:sldId id="272" r:id="rId5"/>
    <p:sldId id="274" r:id="rId6"/>
    <p:sldId id="261" r:id="rId7"/>
    <p:sldId id="260" r:id="rId8"/>
    <p:sldId id="258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6" r:id="rId17"/>
    <p:sldId id="268" r:id="rId18"/>
  </p:sldIdLst>
  <p:sldSz cx="12192000" cy="6858000"/>
  <p:notesSz cx="6858000" cy="9144000"/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8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472C4"/>
    <a:srgbClr val="FF9B9B"/>
    <a:srgbClr val="007635"/>
    <a:srgbClr val="990000"/>
    <a:srgbClr val="5B9BD5"/>
    <a:srgbClr val="00A249"/>
    <a:srgbClr val="0F0F70"/>
    <a:srgbClr val="66FF99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3954" autoAdjust="0"/>
  </p:normalViewPr>
  <p:slideViewPr>
    <p:cSldViewPr snapToGrid="0" showGuides="1">
      <p:cViewPr varScale="1">
        <p:scale>
          <a:sx n="76" d="100"/>
          <a:sy n="76" d="100"/>
        </p:scale>
        <p:origin x="852" y="90"/>
      </p:cViewPr>
      <p:guideLst>
        <p:guide pos="408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1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47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6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Jaeha Shin</a:t>
            </a:r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www.youtube.com/watch?v=NlX9xnQYfJQ" TargetMode="External"/><Relationship Id="rId7" Type="http://schemas.openxmlformats.org/officeDocument/2006/relationships/hyperlink" Target="https://www.youtube.com/watch?v=6sjP18UVYl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www.youtube.com/watch?v=68Nhw1EC3_E" TargetMode="Externa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latin typeface="+mn-ea"/>
              </a:rPr>
              <a:t>Dinner List in </a:t>
            </a:r>
            <a:r>
              <a:rPr lang="en-US" altLang="ko-KR" sz="3600" b="1" dirty="0" err="1">
                <a:solidFill>
                  <a:schemeClr val="accent5"/>
                </a:solidFill>
                <a:latin typeface="+mn-ea"/>
              </a:rPr>
              <a:t>Jeju</a:t>
            </a:r>
            <a:r>
              <a:rPr lang="en-US" altLang="ko-KR" sz="3600" b="1" dirty="0">
                <a:solidFill>
                  <a:schemeClr val="accent5"/>
                </a:solidFill>
                <a:latin typeface="+mn-ea"/>
              </a:rPr>
              <a:t> (6/30)</a:t>
            </a:r>
            <a:endParaRPr lang="ko-KR" altLang="en-US" sz="36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Jaeha Shin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967062" y="517375"/>
            <a:ext cx="4257897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en-US" altLang="ko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Next-generation Operating Systems Lab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0ABA8A-7452-0AE4-00B9-6C336EB698F6}"/>
              </a:ext>
            </a:extLst>
          </p:cNvPr>
          <p:cNvSpPr/>
          <p:nvPr/>
        </p:nvSpPr>
        <p:spPr>
          <a:xfrm>
            <a:off x="7297271" y="1048871"/>
            <a:ext cx="4778188" cy="52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7EA237-EAA3-4BC2-6CF2-61CB6A3F7D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200" y="4551809"/>
            <a:ext cx="1981199" cy="15777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C3927D-C2C4-4199-1348-BD8CA3A2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10" y="4559828"/>
            <a:ext cx="2442885" cy="1576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1FBBB6-0626-495E-DF40-91EE23805B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0515" y="2862503"/>
            <a:ext cx="2442884" cy="15777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B4311A-E4A0-9E28-F6BE-0D838C8A09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2861984"/>
            <a:ext cx="1981200" cy="157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22CA05-12C9-04AD-293E-26F8BC12A6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1" y="1158649"/>
            <a:ext cx="4549588" cy="15777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F3BB2F-0742-59DF-4817-33D341A7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숙성도 </a:t>
            </a:r>
            <a:r>
              <a:rPr lang="ko-KR" altLang="en-US" dirty="0" err="1"/>
              <a:t>중문점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4C7ED-CB81-D94D-4006-12A1A6E68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ko-KR" altLang="en-US" b="1" dirty="0"/>
              <a:t>고깃집</a:t>
            </a:r>
            <a:endParaRPr lang="en-US" altLang="ko-KR" b="1" dirty="0"/>
          </a:p>
          <a:p>
            <a:r>
              <a:rPr lang="ko-KR" altLang="en-US" dirty="0"/>
              <a:t>위치</a:t>
            </a:r>
            <a:r>
              <a:rPr lang="en-US" altLang="ko-KR" dirty="0"/>
              <a:t>: </a:t>
            </a:r>
            <a:r>
              <a:rPr lang="ko-KR" altLang="en-US" dirty="0"/>
              <a:t>제주 서귀포시 일주서로 </a:t>
            </a:r>
            <a:r>
              <a:rPr lang="en-US" altLang="ko-KR" dirty="0"/>
              <a:t>966</a:t>
            </a:r>
          </a:p>
          <a:p>
            <a:pPr lvl="1"/>
            <a:r>
              <a:rPr lang="ko-KR" altLang="en-US" dirty="0"/>
              <a:t>전화</a:t>
            </a:r>
            <a:r>
              <a:rPr lang="en-US" altLang="ko-KR" dirty="0"/>
              <a:t>: 064-739-5213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12:00~22:00 (21:15 </a:t>
            </a:r>
            <a:r>
              <a:rPr lang="ko-KR" altLang="en-US" dirty="0" err="1"/>
              <a:t>라스트오더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23</a:t>
            </a:r>
            <a:r>
              <a:rPr lang="ko-KR" altLang="en-US" dirty="0"/>
              <a:t>분</a:t>
            </a:r>
          </a:p>
          <a:p>
            <a:r>
              <a:rPr lang="ko-KR" altLang="en-US" dirty="0"/>
              <a:t>택시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9,000</a:t>
            </a:r>
            <a:r>
              <a:rPr lang="ko-KR" altLang="en-US" dirty="0"/>
              <a:t>원 </a:t>
            </a:r>
            <a:r>
              <a:rPr lang="en-US" altLang="ko-KR" dirty="0"/>
              <a:t>(2</a:t>
            </a:r>
            <a:r>
              <a:rPr lang="ko-KR" altLang="en-US" dirty="0"/>
              <a:t>대 기준</a:t>
            </a:r>
            <a:r>
              <a:rPr lang="en-US" altLang="ko-KR" dirty="0"/>
              <a:t>), </a:t>
            </a:r>
            <a:r>
              <a:rPr lang="ko-KR" altLang="en-US" dirty="0"/>
              <a:t>도보 </a:t>
            </a:r>
            <a:r>
              <a:rPr lang="en-US" altLang="ko-KR" dirty="0"/>
              <a:t>2km</a:t>
            </a:r>
          </a:p>
          <a:p>
            <a:r>
              <a:rPr lang="ko-KR" altLang="en-US" dirty="0"/>
              <a:t>가격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삼겹살 </a:t>
            </a:r>
            <a:r>
              <a:rPr lang="en-US" altLang="ko-KR" dirty="0"/>
              <a:t>9,500</a:t>
            </a:r>
            <a:r>
              <a:rPr lang="ko-KR" altLang="en-US" dirty="0"/>
              <a:t>원 </a:t>
            </a:r>
            <a:r>
              <a:rPr lang="en-US" altLang="ko-KR" dirty="0"/>
              <a:t>(100g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특징</a:t>
            </a:r>
            <a:r>
              <a:rPr lang="en-US" altLang="ko-KR" b="1" dirty="0">
                <a:solidFill>
                  <a:srgbClr val="FF0000"/>
                </a:solidFill>
              </a:rPr>
              <a:t>: 4</a:t>
            </a:r>
            <a:r>
              <a:rPr lang="ko-KR" altLang="en-US" b="1" dirty="0">
                <a:solidFill>
                  <a:srgbClr val="FF0000"/>
                </a:solidFill>
              </a:rPr>
              <a:t>시 </a:t>
            </a:r>
            <a:r>
              <a:rPr lang="en-US" altLang="ko-KR" b="1" dirty="0">
                <a:solidFill>
                  <a:srgbClr val="FF0000"/>
                </a:solidFill>
              </a:rPr>
              <a:t>21</a:t>
            </a:r>
            <a:r>
              <a:rPr lang="ko-KR" altLang="en-US" b="1" dirty="0">
                <a:solidFill>
                  <a:srgbClr val="FF0000"/>
                </a:solidFill>
              </a:rPr>
              <a:t>분 대기 예약 </a:t>
            </a:r>
            <a:r>
              <a:rPr lang="en-US" altLang="ko-KR" b="1" dirty="0">
                <a:solidFill>
                  <a:srgbClr val="FF0000"/>
                </a:solidFill>
              </a:rPr>
              <a:t>-&gt; 7</a:t>
            </a:r>
            <a:r>
              <a:rPr lang="ko-KR" altLang="en-US" b="1" dirty="0">
                <a:solidFill>
                  <a:srgbClr val="FF0000"/>
                </a:solidFill>
              </a:rPr>
              <a:t>시 </a:t>
            </a:r>
            <a:r>
              <a:rPr lang="en-US" altLang="ko-KR" b="1" dirty="0">
                <a:solidFill>
                  <a:srgbClr val="FF0000"/>
                </a:solidFill>
              </a:rPr>
              <a:t>40</a:t>
            </a:r>
            <a:r>
              <a:rPr lang="ko-KR" altLang="en-US" b="1" dirty="0">
                <a:solidFill>
                  <a:srgbClr val="FF0000"/>
                </a:solidFill>
              </a:rPr>
              <a:t>분 입장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F18ED5-B9F1-9E53-01C9-976F62DAD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73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0B965B-D1CE-A739-713C-F834B724B337}"/>
              </a:ext>
            </a:extLst>
          </p:cNvPr>
          <p:cNvSpPr/>
          <p:nvPr/>
        </p:nvSpPr>
        <p:spPr>
          <a:xfrm>
            <a:off x="7297271" y="1048871"/>
            <a:ext cx="4778188" cy="52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17E769-3ED0-33B7-8C7A-E8A0D28BC9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197" y="4553670"/>
            <a:ext cx="1981200" cy="15759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A70190-AF19-A29B-6C79-A254692D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07" y="4554237"/>
            <a:ext cx="2442887" cy="15753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BF38A-3F37-C53D-5A41-2631EEBA1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517" y="2861981"/>
            <a:ext cx="2442881" cy="1576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56458D-2C13-7256-77D4-4E6A57B3C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13809" y="2860845"/>
            <a:ext cx="1981200" cy="15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B27C01-48FF-7CC1-20F3-A71E2154AA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09" y="1158650"/>
            <a:ext cx="4549589" cy="15777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1332522-4C8D-10EC-9692-231FE81C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색달식당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241D4-CE88-B688-E3FE-58FFA1081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/>
              <a:t>갈치 조림</a:t>
            </a:r>
            <a:r>
              <a:rPr lang="en-US" altLang="ko-KR" dirty="0"/>
              <a:t>, </a:t>
            </a:r>
            <a:r>
              <a:rPr lang="ko-KR" altLang="en-US" dirty="0"/>
              <a:t>구이 </a:t>
            </a:r>
            <a:r>
              <a:rPr lang="ko-KR" altLang="en-US" b="1" dirty="0"/>
              <a:t>정식</a:t>
            </a:r>
            <a:endParaRPr lang="en-US" altLang="ko-KR" b="1" dirty="0"/>
          </a:p>
          <a:p>
            <a:r>
              <a:rPr lang="ko-KR" altLang="en-US" dirty="0"/>
              <a:t>위치</a:t>
            </a:r>
            <a:r>
              <a:rPr lang="en-US" altLang="ko-KR" dirty="0"/>
              <a:t>: </a:t>
            </a:r>
            <a:r>
              <a:rPr lang="ko-KR" altLang="en-US" dirty="0"/>
              <a:t>제주 서귀포시 </a:t>
            </a:r>
            <a:r>
              <a:rPr lang="ko-KR" altLang="en-US" dirty="0" err="1"/>
              <a:t>예래로</a:t>
            </a:r>
            <a:r>
              <a:rPr lang="ko-KR" altLang="en-US" dirty="0"/>
              <a:t> </a:t>
            </a:r>
            <a:r>
              <a:rPr lang="en-US" altLang="ko-KR" dirty="0"/>
              <a:t>255-18</a:t>
            </a:r>
          </a:p>
          <a:p>
            <a:pPr lvl="1"/>
            <a:r>
              <a:rPr lang="ko-KR" altLang="en-US" dirty="0"/>
              <a:t>전화</a:t>
            </a:r>
            <a:r>
              <a:rPr lang="en-US" altLang="ko-KR" dirty="0"/>
              <a:t>: 064-738-1741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10:00~21:00 (15:00~16:00 </a:t>
            </a:r>
            <a:r>
              <a:rPr lang="ko-KR" altLang="en-US" dirty="0"/>
              <a:t>브레이크 타임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</a:p>
          <a:p>
            <a:r>
              <a:rPr lang="ko-KR" altLang="en-US" dirty="0"/>
              <a:t>택시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12,000</a:t>
            </a:r>
            <a:r>
              <a:rPr lang="ko-KR" altLang="en-US" dirty="0"/>
              <a:t>원 </a:t>
            </a:r>
            <a:r>
              <a:rPr lang="en-US" altLang="ko-KR" dirty="0"/>
              <a:t>(2</a:t>
            </a:r>
            <a:r>
              <a:rPr lang="ko-KR" altLang="en-US" dirty="0"/>
              <a:t>대 기준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가격</a:t>
            </a:r>
            <a:r>
              <a:rPr lang="en-US" altLang="ko-KR" dirty="0"/>
              <a:t>:  </a:t>
            </a:r>
            <a:r>
              <a:rPr lang="ko-KR" altLang="en-US" dirty="0" err="1"/>
              <a:t>통갈치</a:t>
            </a:r>
            <a:r>
              <a:rPr lang="ko-KR" altLang="en-US" dirty="0"/>
              <a:t> 조림</a:t>
            </a:r>
            <a:r>
              <a:rPr lang="en-US" altLang="ko-KR" dirty="0"/>
              <a:t>, </a:t>
            </a:r>
            <a:r>
              <a:rPr lang="ko-KR" altLang="en-US" dirty="0"/>
              <a:t>구이 </a:t>
            </a:r>
            <a:r>
              <a:rPr lang="en-US" altLang="ko-KR" dirty="0"/>
              <a:t>70,000</a:t>
            </a:r>
            <a:r>
              <a:rPr lang="ko-KR" altLang="en-US" dirty="0"/>
              <a:t>원 </a:t>
            </a:r>
            <a:r>
              <a:rPr lang="en-US" altLang="ko-KR" dirty="0"/>
              <a:t>(2</a:t>
            </a:r>
            <a:r>
              <a:rPr lang="ko-KR" altLang="en-US" dirty="0"/>
              <a:t>인 기준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070C0"/>
                </a:solidFill>
              </a:rPr>
              <a:t>서귀포시 맛집 리뷰 </a:t>
            </a:r>
            <a:r>
              <a:rPr lang="en-US" altLang="ko-KR" b="1" dirty="0">
                <a:solidFill>
                  <a:srgbClr val="0070C0"/>
                </a:solidFill>
              </a:rPr>
              <a:t>2</a:t>
            </a:r>
            <a:r>
              <a:rPr lang="ko-KR" altLang="en-US" b="1" dirty="0">
                <a:solidFill>
                  <a:srgbClr val="0070C0"/>
                </a:solidFill>
              </a:rPr>
              <a:t>위 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네이버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en-US" altLang="ko-KR" dirty="0"/>
              <a:t>, </a:t>
            </a:r>
            <a:r>
              <a:rPr lang="ko-KR" altLang="en-US" dirty="0"/>
              <a:t>호불호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864693-B355-3F4F-54BC-49EFAD305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12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C467AB-4E15-C023-2284-451837A9B47F}"/>
              </a:ext>
            </a:extLst>
          </p:cNvPr>
          <p:cNvSpPr/>
          <p:nvPr/>
        </p:nvSpPr>
        <p:spPr>
          <a:xfrm>
            <a:off x="7297271" y="1048871"/>
            <a:ext cx="4778188" cy="52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570804-C6B7-A97A-7D55-42E9D4071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96" y="4556313"/>
            <a:ext cx="1981201" cy="15777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81F1BC-EE7D-B080-962E-C9280B7EED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811" y="4547307"/>
            <a:ext cx="2442884" cy="15777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3EC5C3-D190-9AF9-CBBC-BB981B8A9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511" y="2857479"/>
            <a:ext cx="2442885" cy="1573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D8E646-75FC-CFAA-A227-CDA891C1D2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0" y="2857480"/>
            <a:ext cx="1981200" cy="15732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FD1B34-E721-2E45-C40C-8FD97DD1F4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0" y="1163152"/>
            <a:ext cx="4549588" cy="15732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6AB4242-4FE8-818B-06DD-2C34E71E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고집돌우럭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9742F-40E9-698C-E66B-D323B0D9B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7"/>
            <a:ext cx="11757660" cy="5407037"/>
          </a:xfrm>
        </p:spPr>
        <p:txBody>
          <a:bodyPr>
            <a:normAutofit/>
          </a:bodyPr>
          <a:lstStyle/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/>
              <a:t>우럭조림 </a:t>
            </a:r>
            <a:r>
              <a:rPr lang="ko-KR" altLang="en-US" b="1" dirty="0"/>
              <a:t>정식</a:t>
            </a:r>
            <a:endParaRPr lang="en-US" altLang="ko-KR" b="1" dirty="0"/>
          </a:p>
          <a:p>
            <a:r>
              <a:rPr lang="ko-KR" altLang="en-US" dirty="0"/>
              <a:t>위치</a:t>
            </a:r>
            <a:r>
              <a:rPr lang="en-US" altLang="ko-KR" dirty="0"/>
              <a:t>: </a:t>
            </a:r>
            <a:r>
              <a:rPr lang="ko-KR" altLang="en-US" dirty="0"/>
              <a:t>제주 서귀포시 일주서로 </a:t>
            </a:r>
            <a:r>
              <a:rPr lang="en-US" altLang="ko-KR" dirty="0"/>
              <a:t>879</a:t>
            </a:r>
          </a:p>
          <a:p>
            <a:pPr lvl="1"/>
            <a:r>
              <a:rPr lang="ko-KR" altLang="en-US" dirty="0"/>
              <a:t>전화</a:t>
            </a:r>
            <a:r>
              <a:rPr lang="en-US" altLang="ko-KR" dirty="0"/>
              <a:t>: 0507-1408-1540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10:00~21:30 (20:20 </a:t>
            </a:r>
            <a:r>
              <a:rPr lang="ko-KR" altLang="en-US" dirty="0" err="1"/>
              <a:t>라스트오더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26</a:t>
            </a:r>
            <a:r>
              <a:rPr lang="ko-KR" altLang="en-US" dirty="0"/>
              <a:t>분</a:t>
            </a:r>
          </a:p>
          <a:p>
            <a:r>
              <a:rPr lang="ko-KR" altLang="en-US" dirty="0"/>
              <a:t>택시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7,200</a:t>
            </a:r>
            <a:r>
              <a:rPr lang="ko-KR" altLang="en-US" dirty="0"/>
              <a:t>원 </a:t>
            </a:r>
            <a:r>
              <a:rPr lang="en-US" altLang="ko-KR" dirty="0"/>
              <a:t>(2</a:t>
            </a:r>
            <a:r>
              <a:rPr lang="ko-KR" altLang="en-US" dirty="0"/>
              <a:t>대 기준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가격</a:t>
            </a:r>
            <a:r>
              <a:rPr lang="en-US" altLang="ko-KR" dirty="0"/>
              <a:t>: </a:t>
            </a:r>
            <a:r>
              <a:rPr lang="ko-KR" altLang="en-US" dirty="0"/>
              <a:t>우럭조림 </a:t>
            </a:r>
            <a:r>
              <a:rPr lang="en-US" altLang="ko-KR" dirty="0"/>
              <a:t>24,000</a:t>
            </a:r>
            <a:r>
              <a:rPr lang="ko-KR" altLang="en-US" dirty="0"/>
              <a:t>원 </a:t>
            </a:r>
            <a:r>
              <a:rPr lang="en-US" altLang="ko-KR" dirty="0"/>
              <a:t>(1</a:t>
            </a:r>
            <a:r>
              <a:rPr lang="ko-KR" altLang="en-US" dirty="0"/>
              <a:t>인 기준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/>
              <a:t>, </a:t>
            </a:r>
            <a:r>
              <a:rPr lang="ko-KR" altLang="en-US" dirty="0"/>
              <a:t>구글 </a:t>
            </a:r>
            <a:r>
              <a:rPr lang="ko-KR" altLang="en-US" b="1" dirty="0">
                <a:solidFill>
                  <a:srgbClr val="0070C0"/>
                </a:solidFill>
              </a:rPr>
              <a:t>맛집 리뷰 수 </a:t>
            </a:r>
            <a:r>
              <a:rPr lang="en-US" altLang="ko-KR" b="1" dirty="0">
                <a:solidFill>
                  <a:srgbClr val="0070C0"/>
                </a:solidFill>
              </a:rPr>
              <a:t>1</a:t>
            </a:r>
            <a:r>
              <a:rPr lang="ko-KR" altLang="en-US" b="1" dirty="0">
                <a:solidFill>
                  <a:srgbClr val="0070C0"/>
                </a:solidFill>
              </a:rPr>
              <a:t>위</a:t>
            </a:r>
            <a:br>
              <a:rPr lang="en-US" altLang="ko-KR" b="1" dirty="0">
                <a:solidFill>
                  <a:srgbClr val="0070C0"/>
                </a:solidFill>
              </a:rPr>
            </a:br>
            <a:r>
              <a:rPr lang="en-US" altLang="ko-KR" dirty="0"/>
              <a:t>	 </a:t>
            </a:r>
            <a:r>
              <a:rPr lang="ko-KR" altLang="en-US" b="1" dirty="0">
                <a:solidFill>
                  <a:srgbClr val="FF0000"/>
                </a:solidFill>
              </a:rPr>
              <a:t>대기줄이 매우 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86E8FC-2AB8-639D-B0F5-97CFD7DFB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DF960C-04E4-DC4E-2868-5787C1EE4514}"/>
              </a:ext>
            </a:extLst>
          </p:cNvPr>
          <p:cNvSpPr/>
          <p:nvPr/>
        </p:nvSpPr>
        <p:spPr>
          <a:xfrm>
            <a:off x="7297271" y="1048871"/>
            <a:ext cx="4778188" cy="52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8263CE-F9B6-3585-96C6-06ABABEE6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82198" y="4551811"/>
            <a:ext cx="1981199" cy="157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42C30-8727-7E41-EBB0-528D04172D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1" y="4551810"/>
            <a:ext cx="2442883" cy="15777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2043DA-A771-2DE1-A6B8-43702971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516" y="2857481"/>
            <a:ext cx="2442884" cy="1577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A5C6BC-53E3-77B1-E43C-B2324202AC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2134" y="2857481"/>
            <a:ext cx="1982878" cy="15777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73E0F2-7F09-D4B2-48BC-5F321F35AE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2133" y="1163153"/>
            <a:ext cx="4551266" cy="15732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307458-9679-FAF8-9406-2E433E61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화고</a:t>
            </a:r>
            <a:r>
              <a:rPr lang="ko-KR" altLang="en-US" dirty="0"/>
              <a:t> 신시가지점 </a:t>
            </a:r>
            <a:r>
              <a:rPr lang="en-US" altLang="ko-KR" dirty="0"/>
              <a:t>(</a:t>
            </a:r>
            <a:r>
              <a:rPr lang="en-US" altLang="ko-KR" i="1" dirty="0"/>
              <a:t>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77D82-806D-BD09-D64F-4082FD63A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ko-KR" altLang="en-US" b="1" dirty="0"/>
              <a:t>고깃집</a:t>
            </a:r>
            <a:endParaRPr lang="en-US" altLang="ko-KR" b="1" dirty="0"/>
          </a:p>
          <a:p>
            <a:r>
              <a:rPr lang="ko-KR" altLang="en-US" dirty="0"/>
              <a:t>위치</a:t>
            </a:r>
            <a:r>
              <a:rPr lang="en-US" altLang="ko-KR" dirty="0"/>
              <a:t>: </a:t>
            </a:r>
            <a:r>
              <a:rPr lang="ko-KR" altLang="en-US" dirty="0"/>
              <a:t>제주 서귀포시 신서로 </a:t>
            </a:r>
            <a:r>
              <a:rPr lang="en-US" altLang="ko-KR" dirty="0"/>
              <a:t>32</a:t>
            </a:r>
            <a:r>
              <a:rPr lang="ko-KR" altLang="en-US" dirty="0" err="1"/>
              <a:t>번길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</a:p>
          <a:p>
            <a:pPr lvl="1"/>
            <a:r>
              <a:rPr lang="ko-KR" altLang="en-US" dirty="0"/>
              <a:t>전화</a:t>
            </a:r>
            <a:r>
              <a:rPr lang="en-US" altLang="ko-KR" dirty="0"/>
              <a:t>: 070-7543-6124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11:00~24:00</a:t>
            </a:r>
          </a:p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택시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약 </a:t>
            </a:r>
            <a:r>
              <a:rPr lang="en-US" altLang="ko-KR" b="1" dirty="0">
                <a:solidFill>
                  <a:srgbClr val="FF0000"/>
                </a:solidFill>
              </a:rPr>
              <a:t>20,000</a:t>
            </a:r>
            <a:r>
              <a:rPr lang="ko-KR" altLang="en-US" b="1" dirty="0">
                <a:solidFill>
                  <a:srgbClr val="FF0000"/>
                </a:solidFill>
              </a:rPr>
              <a:t>원 </a:t>
            </a:r>
            <a:r>
              <a:rPr lang="en-US" altLang="ko-KR" b="1" dirty="0">
                <a:solidFill>
                  <a:srgbClr val="FF0000"/>
                </a:solidFill>
              </a:rPr>
              <a:t>(2</a:t>
            </a:r>
            <a:r>
              <a:rPr lang="ko-KR" altLang="en-US" b="1" dirty="0">
                <a:solidFill>
                  <a:srgbClr val="FF0000"/>
                </a:solidFill>
              </a:rPr>
              <a:t>대 기준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가격</a:t>
            </a:r>
            <a:r>
              <a:rPr lang="en-US" altLang="ko-KR" dirty="0"/>
              <a:t>: </a:t>
            </a:r>
            <a:r>
              <a:rPr lang="ko-KR" altLang="en-US" dirty="0" err="1"/>
              <a:t>근고기</a:t>
            </a:r>
            <a:r>
              <a:rPr lang="ko-KR" altLang="en-US" dirty="0"/>
              <a:t> </a:t>
            </a:r>
            <a:r>
              <a:rPr lang="en-US" altLang="ko-KR" dirty="0"/>
              <a:t>10,000</a:t>
            </a:r>
            <a:r>
              <a:rPr lang="ko-KR" altLang="en-US" dirty="0"/>
              <a:t>원 </a:t>
            </a:r>
            <a:r>
              <a:rPr lang="en-US" altLang="ko-KR" dirty="0"/>
              <a:t>(100g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특징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b="1" dirty="0">
                <a:solidFill>
                  <a:srgbClr val="0070C0"/>
                </a:solidFill>
              </a:rPr>
              <a:t>볏짚 초벌구이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B062FF-CA8E-D5F7-4D62-5E36C5E40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25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5FA5B-CDFC-6351-2533-FA4F659D2821}"/>
              </a:ext>
            </a:extLst>
          </p:cNvPr>
          <p:cNvSpPr/>
          <p:nvPr/>
        </p:nvSpPr>
        <p:spPr>
          <a:xfrm>
            <a:off x="7297271" y="1048871"/>
            <a:ext cx="4778188" cy="52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2F416D-59BF-5294-FA80-FF90944FB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200" y="4562336"/>
            <a:ext cx="1981200" cy="1573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537FF6-7268-4256-50A8-15F378D5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10" y="4556313"/>
            <a:ext cx="2442885" cy="15732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96E5AC-85E8-E8F3-587C-DD3CA4893A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0513" y="2861984"/>
            <a:ext cx="2442886" cy="15732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91D517-7238-7998-1115-D992C7FEA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812" y="2857481"/>
            <a:ext cx="1981200" cy="15777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B56CD9-13FF-B5FA-2377-D40E6998D94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0" y="1163152"/>
            <a:ext cx="4549589" cy="15732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5400B75-66D3-E856-734D-32C6DC94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문치비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i="1" dirty="0"/>
              <a:t>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53D47-7BBC-AF6A-2042-8E3421D48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ko-KR" altLang="en-US" b="1" dirty="0"/>
              <a:t>고깃집</a:t>
            </a:r>
            <a:endParaRPr lang="en-US" altLang="ko-KR" b="1" dirty="0"/>
          </a:p>
          <a:p>
            <a:r>
              <a:rPr lang="ko-KR" altLang="en-US" dirty="0"/>
              <a:t>위치</a:t>
            </a:r>
            <a:r>
              <a:rPr lang="en-US" altLang="ko-KR" dirty="0"/>
              <a:t>: </a:t>
            </a:r>
            <a:r>
              <a:rPr lang="ko-KR" altLang="en-US" dirty="0"/>
              <a:t>제주 서귀포시 신서로 </a:t>
            </a:r>
            <a:r>
              <a:rPr lang="en-US" altLang="ko-KR" dirty="0"/>
              <a:t>32</a:t>
            </a:r>
            <a:r>
              <a:rPr lang="ko-KR" altLang="en-US" dirty="0" err="1"/>
              <a:t>번길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</a:p>
          <a:p>
            <a:pPr lvl="1"/>
            <a:r>
              <a:rPr lang="ko-KR" altLang="en-US" dirty="0"/>
              <a:t>전화</a:t>
            </a:r>
            <a:r>
              <a:rPr lang="en-US" altLang="ko-KR" dirty="0"/>
              <a:t>: 064-739-2560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12:00~24:00 (22:30 </a:t>
            </a:r>
            <a:r>
              <a:rPr lang="ko-KR" altLang="en-US" dirty="0" err="1"/>
              <a:t>라스트오더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택시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약 </a:t>
            </a:r>
            <a:r>
              <a:rPr lang="en-US" altLang="ko-KR" b="1" dirty="0">
                <a:solidFill>
                  <a:srgbClr val="FF0000"/>
                </a:solidFill>
              </a:rPr>
              <a:t>20,000</a:t>
            </a:r>
            <a:r>
              <a:rPr lang="ko-KR" altLang="en-US" b="1" dirty="0">
                <a:solidFill>
                  <a:srgbClr val="FF0000"/>
                </a:solidFill>
              </a:rPr>
              <a:t>원 </a:t>
            </a:r>
            <a:r>
              <a:rPr lang="en-US" altLang="ko-KR" b="1" dirty="0">
                <a:solidFill>
                  <a:srgbClr val="FF0000"/>
                </a:solidFill>
              </a:rPr>
              <a:t>(2</a:t>
            </a:r>
            <a:r>
              <a:rPr lang="ko-KR" altLang="en-US" b="1" dirty="0">
                <a:solidFill>
                  <a:srgbClr val="FF0000"/>
                </a:solidFill>
              </a:rPr>
              <a:t>대 기준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가격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ko-KR" altLang="en-US" dirty="0" err="1"/>
              <a:t>오겹살</a:t>
            </a:r>
            <a:r>
              <a:rPr lang="ko-KR" altLang="en-US" dirty="0"/>
              <a:t> </a:t>
            </a:r>
            <a:r>
              <a:rPr lang="en-US" altLang="ko-KR" dirty="0"/>
              <a:t>9,666</a:t>
            </a:r>
            <a:r>
              <a:rPr lang="ko-KR" altLang="en-US" dirty="0"/>
              <a:t>원 </a:t>
            </a:r>
            <a:r>
              <a:rPr lang="en-US" altLang="ko-KR" dirty="0"/>
              <a:t>(100g </a:t>
            </a:r>
            <a:r>
              <a:rPr lang="ko-KR" altLang="en-US" dirty="0"/>
              <a:t>기준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F4F7AC-6255-AC4F-3605-2C90C5A4F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13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4633A-2E47-C7C8-53BC-D5ACFA56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BFF1F-AD15-D971-500A-0F3703EC4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카트를 이용하고 식당으로 갈 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6E119-6427-BD3B-1DE3-E127F7D87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CBB820-8C83-1F04-86DD-1C5E7D91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1518857"/>
            <a:ext cx="9126070" cy="4615244"/>
          </a:xfrm>
          <a:prstGeom prst="rect">
            <a:avLst/>
          </a:prstGeom>
          <a:ln w="57150">
            <a:solidFill>
              <a:srgbClr val="4472C4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D909131-19E8-C277-CB4B-8A7B7D593152}"/>
              </a:ext>
            </a:extLst>
          </p:cNvPr>
          <p:cNvSpPr/>
          <p:nvPr/>
        </p:nvSpPr>
        <p:spPr>
          <a:xfrm>
            <a:off x="3827931" y="4467492"/>
            <a:ext cx="1201271" cy="120127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0307498-1553-C138-1A6D-C06AECF7B5A8}"/>
              </a:ext>
            </a:extLst>
          </p:cNvPr>
          <p:cNvSpPr/>
          <p:nvPr/>
        </p:nvSpPr>
        <p:spPr>
          <a:xfrm rot="16200000">
            <a:off x="4462539" y="5050384"/>
            <a:ext cx="254787" cy="322730"/>
          </a:xfrm>
          <a:prstGeom prst="rightArrow">
            <a:avLst>
              <a:gd name="adj1" fmla="val 68421"/>
              <a:gd name="adj2" fmla="val 49074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0067710-1CDC-4BE1-A510-D559C4836DB1}"/>
              </a:ext>
            </a:extLst>
          </p:cNvPr>
          <p:cNvSpPr/>
          <p:nvPr/>
        </p:nvSpPr>
        <p:spPr>
          <a:xfrm>
            <a:off x="6831105" y="4301714"/>
            <a:ext cx="1201271" cy="120127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85D69D-3A6A-5BAE-2621-CC8B3B21BC64}"/>
              </a:ext>
            </a:extLst>
          </p:cNvPr>
          <p:cNvCxnSpPr>
            <a:cxnSpLocks/>
          </p:cNvCxnSpPr>
          <p:nvPr/>
        </p:nvCxnSpPr>
        <p:spPr>
          <a:xfrm flipH="1">
            <a:off x="4347545" y="2034988"/>
            <a:ext cx="2223584" cy="28505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4B2036-548A-526C-588B-A8224DA21934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5606804" y="3281082"/>
            <a:ext cx="4154064" cy="4788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E208A3DC-B190-39A8-A1DD-A0D7BCC5D6D9}"/>
              </a:ext>
            </a:extLst>
          </p:cNvPr>
          <p:cNvSpPr/>
          <p:nvPr/>
        </p:nvSpPr>
        <p:spPr>
          <a:xfrm>
            <a:off x="6352804" y="1719418"/>
            <a:ext cx="788894" cy="3245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932504-68B8-471B-B624-B5F85636D6FD}"/>
              </a:ext>
            </a:extLst>
          </p:cNvPr>
          <p:cNvSpPr txBox="1"/>
          <p:nvPr/>
        </p:nvSpPr>
        <p:spPr>
          <a:xfrm>
            <a:off x="6970057" y="5211749"/>
            <a:ext cx="9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B</a:t>
            </a:r>
            <a:endParaRPr lang="ko-KR" altLang="en-US" b="1" i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17F6206-14B5-8D3B-7FA3-7CEC0860175F}"/>
              </a:ext>
            </a:extLst>
          </p:cNvPr>
          <p:cNvSpPr/>
          <p:nvPr/>
        </p:nvSpPr>
        <p:spPr>
          <a:xfrm>
            <a:off x="3522906" y="4626395"/>
            <a:ext cx="788894" cy="324534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61BBB97-090B-78A9-0499-1B169A38D899}"/>
              </a:ext>
            </a:extLst>
          </p:cNvPr>
          <p:cNvSpPr/>
          <p:nvPr/>
        </p:nvSpPr>
        <p:spPr>
          <a:xfrm>
            <a:off x="9760868" y="3597658"/>
            <a:ext cx="788894" cy="324534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393703D-8D58-78E8-1709-0E6FABDB7304}"/>
              </a:ext>
            </a:extLst>
          </p:cNvPr>
          <p:cNvSpPr/>
          <p:nvPr/>
        </p:nvSpPr>
        <p:spPr>
          <a:xfrm>
            <a:off x="3899422" y="4947565"/>
            <a:ext cx="788894" cy="324534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으로 구부러짐 21">
            <a:extLst>
              <a:ext uri="{FF2B5EF4-FFF2-40B4-BE49-F238E27FC236}">
                <a16:creationId xmlns:a16="http://schemas.microsoft.com/office/drawing/2014/main" id="{0EDEFF81-AC48-8074-7752-601DBD339AAF}"/>
              </a:ext>
            </a:extLst>
          </p:cNvPr>
          <p:cNvSpPr/>
          <p:nvPr/>
        </p:nvSpPr>
        <p:spPr>
          <a:xfrm rot="7205323" flipV="1">
            <a:off x="3745856" y="5008824"/>
            <a:ext cx="644658" cy="977261"/>
          </a:xfrm>
          <a:prstGeom prst="curved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8F708D-8BFC-EFB2-41BF-15B8826E3270}"/>
              </a:ext>
            </a:extLst>
          </p:cNvPr>
          <p:cNvSpPr txBox="1"/>
          <p:nvPr/>
        </p:nvSpPr>
        <p:spPr>
          <a:xfrm>
            <a:off x="3966883" y="5360392"/>
            <a:ext cx="9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A</a:t>
            </a:r>
            <a:endParaRPr lang="ko-KR" altLang="en-US" b="1" i="1" dirty="0"/>
          </a:p>
        </p:txBody>
      </p:sp>
      <p:pic>
        <p:nvPicPr>
          <p:cNvPr id="21" name="그림 20">
            <a:hlinkClick r:id="rId3"/>
            <a:extLst>
              <a:ext uri="{FF2B5EF4-FFF2-40B4-BE49-F238E27FC236}">
                <a16:creationId xmlns:a16="http://schemas.microsoft.com/office/drawing/2014/main" id="{224B53E6-61DB-185C-BA1A-0D8DF414B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992" y="1640817"/>
            <a:ext cx="2688808" cy="1462742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506653-862B-FE23-7E3E-FF825014AD84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345710" y="3129583"/>
            <a:ext cx="571643" cy="149681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1F54BCB-D19F-2F2F-8BAA-C3670481462A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2859033" y="4885565"/>
            <a:ext cx="1155920" cy="33900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hlinkClick r:id="rId5"/>
            <a:extLst>
              <a:ext uri="{FF2B5EF4-FFF2-40B4-BE49-F238E27FC236}">
                <a16:creationId xmlns:a16="http://schemas.microsoft.com/office/drawing/2014/main" id="{8AD935D8-3787-0AEB-BCA0-8556ACB7F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113" y="1212565"/>
            <a:ext cx="2462958" cy="1610248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FB753DD-1ED2-6C71-3352-B65DB603C9EE}"/>
              </a:ext>
            </a:extLst>
          </p:cNvPr>
          <p:cNvCxnSpPr>
            <a:cxnSpLocks/>
            <a:stCxn id="41" idx="2"/>
            <a:endCxn id="17" idx="0"/>
          </p:cNvCxnSpPr>
          <p:nvPr/>
        </p:nvCxnSpPr>
        <p:spPr>
          <a:xfrm flipH="1">
            <a:off x="10155315" y="2822813"/>
            <a:ext cx="25277" cy="77484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hlinkClick r:id="rId7"/>
            <a:extLst>
              <a:ext uri="{FF2B5EF4-FFF2-40B4-BE49-F238E27FC236}">
                <a16:creationId xmlns:a16="http://schemas.microsoft.com/office/drawing/2014/main" id="{5112F5F2-0960-5DB1-D46B-A194F125E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286" y="3732627"/>
            <a:ext cx="2518902" cy="1479122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A0258D9-6D8C-C3ED-38DD-61C38FB4273C}"/>
              </a:ext>
            </a:extLst>
          </p:cNvPr>
          <p:cNvSpPr txBox="1"/>
          <p:nvPr/>
        </p:nvSpPr>
        <p:spPr>
          <a:xfrm>
            <a:off x="1495919" y="2771656"/>
            <a:ext cx="159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중문카트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8F8D21-6AF1-B6B0-74D0-46A78FA696FD}"/>
              </a:ext>
            </a:extLst>
          </p:cNvPr>
          <p:cNvSpPr txBox="1"/>
          <p:nvPr/>
        </p:nvSpPr>
        <p:spPr>
          <a:xfrm>
            <a:off x="1047897" y="3723601"/>
            <a:ext cx="201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얼라이브</a:t>
            </a:r>
            <a:r>
              <a:rPr lang="ko-KR" altLang="en-US" b="1" dirty="0">
                <a:solidFill>
                  <a:schemeClr val="bg1"/>
                </a:solidFill>
              </a:rPr>
              <a:t> 카트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2B7882-A81E-25FA-4163-C7FA2EFF025F}"/>
              </a:ext>
            </a:extLst>
          </p:cNvPr>
          <p:cNvSpPr txBox="1"/>
          <p:nvPr/>
        </p:nvSpPr>
        <p:spPr>
          <a:xfrm>
            <a:off x="9095981" y="1204476"/>
            <a:ext cx="24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윈드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1947 </a:t>
            </a:r>
            <a:r>
              <a:rPr lang="ko-KR" altLang="en-US" b="1" dirty="0">
                <a:solidFill>
                  <a:schemeClr val="bg1"/>
                </a:solidFill>
              </a:rPr>
              <a:t>테마파크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02566B-C132-A979-C6EE-1B5E72174B45}"/>
              </a:ext>
            </a:extLst>
          </p:cNvPr>
          <p:cNvSpPr txBox="1"/>
          <p:nvPr/>
        </p:nvSpPr>
        <p:spPr>
          <a:xfrm rot="441510">
            <a:off x="6146722" y="3193431"/>
            <a:ext cx="201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약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30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6FE6F6-0EF4-BF10-D1B2-EDAB79A35162}"/>
              </a:ext>
            </a:extLst>
          </p:cNvPr>
          <p:cNvSpPr txBox="1"/>
          <p:nvPr/>
        </p:nvSpPr>
        <p:spPr>
          <a:xfrm rot="18337082">
            <a:off x="4011760" y="3652261"/>
            <a:ext cx="201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약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25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분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E98126-5C89-5B73-3029-D54A50088D02}"/>
              </a:ext>
            </a:extLst>
          </p:cNvPr>
          <p:cNvCxnSpPr>
            <a:cxnSpLocks/>
          </p:cNvCxnSpPr>
          <p:nvPr/>
        </p:nvCxnSpPr>
        <p:spPr>
          <a:xfrm flipH="1">
            <a:off x="7523153" y="3889483"/>
            <a:ext cx="2311126" cy="12203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E17B7BF-94A7-5C5F-E5A7-2055FA799A7F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4751298" y="5141677"/>
            <a:ext cx="2670954" cy="6771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601D984-DD84-A433-45B1-A6C3A35618C1}"/>
              </a:ext>
            </a:extLst>
          </p:cNvPr>
          <p:cNvCxnSpPr>
            <a:cxnSpLocks/>
          </p:cNvCxnSpPr>
          <p:nvPr/>
        </p:nvCxnSpPr>
        <p:spPr>
          <a:xfrm flipH="1">
            <a:off x="4878996" y="3877989"/>
            <a:ext cx="4955283" cy="96664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E49F696-4963-048D-1E80-DD66C3011263}"/>
              </a:ext>
            </a:extLst>
          </p:cNvPr>
          <p:cNvSpPr txBox="1"/>
          <p:nvPr/>
        </p:nvSpPr>
        <p:spPr>
          <a:xfrm rot="20950844">
            <a:off x="5760939" y="4187451"/>
            <a:ext cx="201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약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30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분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약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40,000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원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0F87087-E425-3452-BD47-CAAB1D3F49C2}"/>
              </a:ext>
            </a:extLst>
          </p:cNvPr>
          <p:cNvSpPr txBox="1"/>
          <p:nvPr/>
        </p:nvSpPr>
        <p:spPr>
          <a:xfrm rot="19931463">
            <a:off x="7812712" y="4465584"/>
            <a:ext cx="201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약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22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분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약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24,000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원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CCC6C2-D169-1BCA-8026-1BE8EC0EF5EF}"/>
              </a:ext>
            </a:extLst>
          </p:cNvPr>
          <p:cNvSpPr txBox="1"/>
          <p:nvPr/>
        </p:nvSpPr>
        <p:spPr>
          <a:xfrm>
            <a:off x="5104526" y="4903756"/>
            <a:ext cx="201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약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16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분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약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20,000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원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D363128-CEF6-4397-96C3-00CA712957BC}"/>
              </a:ext>
            </a:extLst>
          </p:cNvPr>
          <p:cNvSpPr/>
          <p:nvPr/>
        </p:nvSpPr>
        <p:spPr>
          <a:xfrm rot="20808186">
            <a:off x="8027190" y="3953163"/>
            <a:ext cx="824753" cy="3496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Taxi</a:t>
            </a:r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3B73D35-8E5E-AA79-DDD9-06851D3E0C6D}"/>
              </a:ext>
            </a:extLst>
          </p:cNvPr>
          <p:cNvSpPr/>
          <p:nvPr/>
        </p:nvSpPr>
        <p:spPr>
          <a:xfrm>
            <a:off x="5724917" y="2396374"/>
            <a:ext cx="824753" cy="3496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92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332D4-9753-4746-F3A0-98FA1AE0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Weather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C86EA-3564-F180-7AA7-0C8CDFA53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장마 기간이라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 날씨도 고려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9CF832-F221-3956-CCB2-DEAC6832C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B97E4E-B0F5-DDA2-E6B9-DE3CE7F703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318" y="2196353"/>
            <a:ext cx="6051176" cy="3693459"/>
          </a:xfrm>
          <a:prstGeom prst="rect">
            <a:avLst/>
          </a:prstGeom>
          <a:ln w="57150">
            <a:solidFill>
              <a:srgbClr val="4472C4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AA2229-258B-D00F-F63D-C31D810F2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11" y="1291229"/>
            <a:ext cx="4025152" cy="4598583"/>
          </a:xfrm>
          <a:prstGeom prst="rect">
            <a:avLst/>
          </a:prstGeom>
          <a:ln w="57150">
            <a:solidFill>
              <a:srgbClr val="4472C4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D5968-E374-1D8E-5CB1-518B9DBD9BE5}"/>
              </a:ext>
            </a:extLst>
          </p:cNvPr>
          <p:cNvSpPr txBox="1"/>
          <p:nvPr/>
        </p:nvSpPr>
        <p:spPr>
          <a:xfrm>
            <a:off x="7662581" y="5950773"/>
            <a:ext cx="35276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/>
              <a:t>http://www.ggilbo.com/news/articleView.html?idxno=918389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2A7E4A-22C8-AE93-1665-0AE4BFC3CBBA}"/>
              </a:ext>
            </a:extLst>
          </p:cNvPr>
          <p:cNvSpPr/>
          <p:nvPr/>
        </p:nvSpPr>
        <p:spPr>
          <a:xfrm>
            <a:off x="820271" y="5020235"/>
            <a:ext cx="2886635" cy="5289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CAE907-1822-ED18-ED00-9CF3BA948F34}"/>
              </a:ext>
            </a:extLst>
          </p:cNvPr>
          <p:cNvSpPr/>
          <p:nvPr/>
        </p:nvSpPr>
        <p:spPr>
          <a:xfrm>
            <a:off x="7662581" y="5020235"/>
            <a:ext cx="3704666" cy="3316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1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7C621-6ECF-312B-A989-F614FFC5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E1544-5CA8-30A9-A032-DFF4DB38F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A073-6FA0-B127-943E-064C428C2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70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4633A-2E47-C7C8-53BC-D5ACFA56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BFF1F-AD15-D971-500A-0F3703EC4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구역으로 나누어 식당 조사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6E119-6427-BD3B-1DE3-E127F7D87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CBB820-8C83-1F04-86DD-1C5E7D91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77" y="1518857"/>
            <a:ext cx="9126070" cy="4615244"/>
          </a:xfrm>
          <a:prstGeom prst="rect">
            <a:avLst/>
          </a:prstGeom>
          <a:ln w="57150">
            <a:solidFill>
              <a:srgbClr val="4472C4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D909131-19E8-C277-CB4B-8A7B7D593152}"/>
              </a:ext>
            </a:extLst>
          </p:cNvPr>
          <p:cNvSpPr/>
          <p:nvPr/>
        </p:nvSpPr>
        <p:spPr>
          <a:xfrm>
            <a:off x="3926543" y="4467492"/>
            <a:ext cx="1201271" cy="120127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0307498-1553-C138-1A6D-C06AECF7B5A8}"/>
              </a:ext>
            </a:extLst>
          </p:cNvPr>
          <p:cNvSpPr/>
          <p:nvPr/>
        </p:nvSpPr>
        <p:spPr>
          <a:xfrm rot="16200000">
            <a:off x="4561151" y="5050384"/>
            <a:ext cx="254787" cy="322730"/>
          </a:xfrm>
          <a:prstGeom prst="rightArrow">
            <a:avLst>
              <a:gd name="adj1" fmla="val 68421"/>
              <a:gd name="adj2" fmla="val 49074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0067710-1CDC-4BE1-A510-D559C4836DB1}"/>
              </a:ext>
            </a:extLst>
          </p:cNvPr>
          <p:cNvSpPr/>
          <p:nvPr/>
        </p:nvSpPr>
        <p:spPr>
          <a:xfrm>
            <a:off x="6929717" y="4301714"/>
            <a:ext cx="1201271" cy="120127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8F708D-8BFC-EFB2-41BF-15B8826E3270}"/>
              </a:ext>
            </a:extLst>
          </p:cNvPr>
          <p:cNvSpPr txBox="1"/>
          <p:nvPr/>
        </p:nvSpPr>
        <p:spPr>
          <a:xfrm>
            <a:off x="4065495" y="5360392"/>
            <a:ext cx="9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A</a:t>
            </a:r>
            <a:endParaRPr lang="ko-KR" altLang="en-US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932504-68B8-471B-B624-B5F85636D6FD}"/>
              </a:ext>
            </a:extLst>
          </p:cNvPr>
          <p:cNvSpPr txBox="1"/>
          <p:nvPr/>
        </p:nvSpPr>
        <p:spPr>
          <a:xfrm>
            <a:off x="7068669" y="5211749"/>
            <a:ext cx="9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B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54428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4633A-2E47-C7C8-53BC-D5ACFA56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BFF1F-AD15-D971-500A-0F3703EC4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 err="1"/>
              <a:t>영실매표소에서</a:t>
            </a:r>
            <a:r>
              <a:rPr lang="ko-KR" altLang="en-US" dirty="0"/>
              <a:t> 식당까지 걸리는 시간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6E119-6427-BD3B-1DE3-E127F7D87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CBB820-8C83-1F04-86DD-1C5E7D91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77" y="1518857"/>
            <a:ext cx="9126070" cy="4615244"/>
          </a:xfrm>
          <a:prstGeom prst="rect">
            <a:avLst/>
          </a:prstGeom>
          <a:ln w="57150">
            <a:solidFill>
              <a:srgbClr val="4472C4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D909131-19E8-C277-CB4B-8A7B7D593152}"/>
              </a:ext>
            </a:extLst>
          </p:cNvPr>
          <p:cNvSpPr/>
          <p:nvPr/>
        </p:nvSpPr>
        <p:spPr>
          <a:xfrm>
            <a:off x="3926543" y="4467492"/>
            <a:ext cx="1201271" cy="120127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0307498-1553-C138-1A6D-C06AECF7B5A8}"/>
              </a:ext>
            </a:extLst>
          </p:cNvPr>
          <p:cNvSpPr/>
          <p:nvPr/>
        </p:nvSpPr>
        <p:spPr>
          <a:xfrm rot="16200000">
            <a:off x="4561151" y="5050384"/>
            <a:ext cx="254787" cy="322730"/>
          </a:xfrm>
          <a:prstGeom prst="rightArrow">
            <a:avLst>
              <a:gd name="adj1" fmla="val 68421"/>
              <a:gd name="adj2" fmla="val 49074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0067710-1CDC-4BE1-A510-D559C4836DB1}"/>
              </a:ext>
            </a:extLst>
          </p:cNvPr>
          <p:cNvSpPr/>
          <p:nvPr/>
        </p:nvSpPr>
        <p:spPr>
          <a:xfrm>
            <a:off x="6929717" y="4301714"/>
            <a:ext cx="1201271" cy="120127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85D69D-3A6A-5BAE-2621-CC8B3B21BC64}"/>
              </a:ext>
            </a:extLst>
          </p:cNvPr>
          <p:cNvCxnSpPr>
            <a:cxnSpLocks/>
          </p:cNvCxnSpPr>
          <p:nvPr/>
        </p:nvCxnSpPr>
        <p:spPr>
          <a:xfrm flipH="1">
            <a:off x="4697506" y="2034988"/>
            <a:ext cx="1972235" cy="28866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4B2036-548A-526C-588B-A8224DA21934}"/>
              </a:ext>
            </a:extLst>
          </p:cNvPr>
          <p:cNvCxnSpPr>
            <a:cxnSpLocks/>
          </p:cNvCxnSpPr>
          <p:nvPr/>
        </p:nvCxnSpPr>
        <p:spPr>
          <a:xfrm>
            <a:off x="5898777" y="3123889"/>
            <a:ext cx="1631576" cy="15825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E208A3DC-B190-39A8-A1DD-A0D7BCC5D6D9}"/>
              </a:ext>
            </a:extLst>
          </p:cNvPr>
          <p:cNvSpPr/>
          <p:nvPr/>
        </p:nvSpPr>
        <p:spPr>
          <a:xfrm>
            <a:off x="6451416" y="1719418"/>
            <a:ext cx="788894" cy="3245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8F708D-8BFC-EFB2-41BF-15B8826E3270}"/>
              </a:ext>
            </a:extLst>
          </p:cNvPr>
          <p:cNvSpPr txBox="1"/>
          <p:nvPr/>
        </p:nvSpPr>
        <p:spPr>
          <a:xfrm>
            <a:off x="4065495" y="5360392"/>
            <a:ext cx="9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A</a:t>
            </a:r>
            <a:endParaRPr lang="ko-KR" altLang="en-US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932504-68B8-471B-B624-B5F85636D6FD}"/>
              </a:ext>
            </a:extLst>
          </p:cNvPr>
          <p:cNvSpPr txBox="1"/>
          <p:nvPr/>
        </p:nvSpPr>
        <p:spPr>
          <a:xfrm>
            <a:off x="7068669" y="5211749"/>
            <a:ext cx="9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/>
              <a:t>B</a:t>
            </a:r>
            <a:endParaRPr lang="ko-KR" altLang="en-US" b="1" i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30ECBA-AF7B-084E-9F3F-A190FC7F0C72}"/>
              </a:ext>
            </a:extLst>
          </p:cNvPr>
          <p:cNvSpPr/>
          <p:nvPr/>
        </p:nvSpPr>
        <p:spPr>
          <a:xfrm>
            <a:off x="5562600" y="2994136"/>
            <a:ext cx="824753" cy="3496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Car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41F5B0A-DC29-2AB9-7904-DB600BB5E65D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4849910" y="4815227"/>
            <a:ext cx="2680441" cy="39416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화살표: U자형 35">
            <a:extLst>
              <a:ext uri="{FF2B5EF4-FFF2-40B4-BE49-F238E27FC236}">
                <a16:creationId xmlns:a16="http://schemas.microsoft.com/office/drawing/2014/main" id="{2C05CA3C-C550-5E9F-3389-93797058BFC0}"/>
              </a:ext>
            </a:extLst>
          </p:cNvPr>
          <p:cNvSpPr/>
          <p:nvPr/>
        </p:nvSpPr>
        <p:spPr>
          <a:xfrm rot="16814452" flipH="1">
            <a:off x="4146782" y="4830931"/>
            <a:ext cx="488374" cy="439271"/>
          </a:xfrm>
          <a:prstGeom prst="uturnArrow">
            <a:avLst>
              <a:gd name="adj1" fmla="val 18899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B41EE-F054-C352-DB2C-1DFC6B1DA164}"/>
              </a:ext>
            </a:extLst>
          </p:cNvPr>
          <p:cNvSpPr/>
          <p:nvPr/>
        </p:nvSpPr>
        <p:spPr>
          <a:xfrm rot="21039044">
            <a:off x="5806890" y="4828177"/>
            <a:ext cx="824753" cy="3496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Taxi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06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4D067-71DC-409C-D100-967360C5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Taxi</a:t>
            </a:r>
            <a:endParaRPr lang="ko-KR" altLang="en-US" dirty="0"/>
          </a:p>
        </p:txBody>
      </p:sp>
      <p:pic>
        <p:nvPicPr>
          <p:cNvPr id="6" name="내용 개체 틀 5" descr="여자 단색으로 채워진">
            <a:extLst>
              <a:ext uri="{FF2B5EF4-FFF2-40B4-BE49-F238E27FC236}">
                <a16:creationId xmlns:a16="http://schemas.microsoft.com/office/drawing/2014/main" id="{483A01E6-3057-1935-8EF9-22D63C0F2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6746" y="1648159"/>
            <a:ext cx="914400" cy="914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8CFF26-8A88-2B30-6858-6E6A8E871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래픽 7" descr="남자 단색으로 채워진">
            <a:extLst>
              <a:ext uri="{FF2B5EF4-FFF2-40B4-BE49-F238E27FC236}">
                <a16:creationId xmlns:a16="http://schemas.microsoft.com/office/drawing/2014/main" id="{79C7ADDC-DE25-D181-3FD7-6C12D6657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1717" y="1648159"/>
            <a:ext cx="914400" cy="914400"/>
          </a:xfrm>
          <a:prstGeom prst="rect">
            <a:avLst/>
          </a:prstGeom>
        </p:spPr>
      </p:pic>
      <p:pic>
        <p:nvPicPr>
          <p:cNvPr id="10" name="그래픽 9" descr="택시 단색으로 채워진">
            <a:extLst>
              <a:ext uri="{FF2B5EF4-FFF2-40B4-BE49-F238E27FC236}">
                <a16:creationId xmlns:a16="http://schemas.microsoft.com/office/drawing/2014/main" id="{02B57F2B-9DDD-D77B-5BA8-58835EE9F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384" y="1966701"/>
            <a:ext cx="4092706" cy="4092706"/>
          </a:xfrm>
          <a:prstGeom prst="rect">
            <a:avLst/>
          </a:prstGeom>
        </p:spPr>
      </p:pic>
      <p:pic>
        <p:nvPicPr>
          <p:cNvPr id="11" name="그래픽 10" descr="남자 단색으로 채워진">
            <a:extLst>
              <a:ext uri="{FF2B5EF4-FFF2-40B4-BE49-F238E27FC236}">
                <a16:creationId xmlns:a16="http://schemas.microsoft.com/office/drawing/2014/main" id="{0631DD52-9A36-4A75-EAAD-65F617DCD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1775" y="1648159"/>
            <a:ext cx="914400" cy="914400"/>
          </a:xfrm>
          <a:prstGeom prst="rect">
            <a:avLst/>
          </a:prstGeom>
        </p:spPr>
      </p:pic>
      <p:pic>
        <p:nvPicPr>
          <p:cNvPr id="12" name="그래픽 11" descr="남자 단색으로 채워진">
            <a:extLst>
              <a:ext uri="{FF2B5EF4-FFF2-40B4-BE49-F238E27FC236}">
                <a16:creationId xmlns:a16="http://schemas.microsoft.com/office/drawing/2014/main" id="{89060092-0776-C297-3C8B-2D39F9E77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804" y="1648159"/>
            <a:ext cx="914400" cy="914400"/>
          </a:xfrm>
          <a:prstGeom prst="rect">
            <a:avLst/>
          </a:prstGeom>
        </p:spPr>
      </p:pic>
      <p:pic>
        <p:nvPicPr>
          <p:cNvPr id="13" name="그래픽 12" descr="남자 단색으로 채워진">
            <a:extLst>
              <a:ext uri="{FF2B5EF4-FFF2-40B4-BE49-F238E27FC236}">
                <a16:creationId xmlns:a16="http://schemas.microsoft.com/office/drawing/2014/main" id="{9F375608-00E0-C945-581B-C0DDEB585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1833" y="1648159"/>
            <a:ext cx="914400" cy="914400"/>
          </a:xfrm>
          <a:prstGeom prst="rect">
            <a:avLst/>
          </a:prstGeom>
        </p:spPr>
      </p:pic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3E00FA31-4DE1-A1AD-C97D-64B62B592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6862" y="1648159"/>
            <a:ext cx="914400" cy="914400"/>
          </a:xfrm>
          <a:prstGeom prst="rect">
            <a:avLst/>
          </a:prstGeom>
        </p:spPr>
      </p:pic>
      <p:pic>
        <p:nvPicPr>
          <p:cNvPr id="15" name="그래픽 14" descr="택시 단색으로 채워진">
            <a:extLst>
              <a:ext uri="{FF2B5EF4-FFF2-40B4-BE49-F238E27FC236}">
                <a16:creationId xmlns:a16="http://schemas.microsoft.com/office/drawing/2014/main" id="{7BCB9C5E-345A-FA71-5A40-A70B3B7F4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7667" y="1966701"/>
            <a:ext cx="4092706" cy="40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872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 descr="택시 단색으로 채워진">
            <a:extLst>
              <a:ext uri="{FF2B5EF4-FFF2-40B4-BE49-F238E27FC236}">
                <a16:creationId xmlns:a16="http://schemas.microsoft.com/office/drawing/2014/main" id="{66BC56AD-3AB8-35DC-E03C-BA8B4E93F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7667" y="1966701"/>
            <a:ext cx="4092706" cy="40927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60E3FC-6ED7-0D01-D09C-86970B84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Taxi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F97CD-7565-CF9C-5096-3C890F62B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인기준 택시 </a:t>
            </a:r>
            <a:r>
              <a:rPr lang="en-US" altLang="ko-KR" dirty="0"/>
              <a:t>2</a:t>
            </a:r>
            <a:r>
              <a:rPr lang="ko-KR" altLang="en-US" dirty="0"/>
              <a:t>대 이용</a:t>
            </a:r>
            <a:endParaRPr lang="en-US" altLang="ko-KR" dirty="0"/>
          </a:p>
          <a:p>
            <a:r>
              <a:rPr lang="ko-KR" altLang="en-US" dirty="0"/>
              <a:t>식당에서 숙소까지 </a:t>
            </a:r>
            <a:r>
              <a:rPr lang="en-US" altLang="ko-KR" dirty="0"/>
              <a:t>2</a:t>
            </a:r>
            <a:r>
              <a:rPr lang="ko-KR" altLang="en-US" dirty="0"/>
              <a:t>대 기준으로 예상 요금 산정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B464FA-5A8A-5D4D-D747-6468886C3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내용 개체 틀 5" descr="여자 단색으로 채워진">
            <a:extLst>
              <a:ext uri="{FF2B5EF4-FFF2-40B4-BE49-F238E27FC236}">
                <a16:creationId xmlns:a16="http://schemas.microsoft.com/office/drawing/2014/main" id="{10CB6CB2-8A39-3E0A-7F3F-3AF0210B4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4181" y="3145265"/>
            <a:ext cx="914400" cy="914400"/>
          </a:xfrm>
          <a:prstGeom prst="rect">
            <a:avLst/>
          </a:prstGeom>
        </p:spPr>
      </p:pic>
      <p:pic>
        <p:nvPicPr>
          <p:cNvPr id="6" name="그래픽 5" descr="남자 단색으로 채워진">
            <a:extLst>
              <a:ext uri="{FF2B5EF4-FFF2-40B4-BE49-F238E27FC236}">
                <a16:creationId xmlns:a16="http://schemas.microsoft.com/office/drawing/2014/main" id="{8DB5846F-A5BF-37E9-283B-CC5B43DBA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9152" y="3145265"/>
            <a:ext cx="914400" cy="914400"/>
          </a:xfrm>
          <a:prstGeom prst="rect">
            <a:avLst/>
          </a:prstGeom>
        </p:spPr>
      </p:pic>
      <p:pic>
        <p:nvPicPr>
          <p:cNvPr id="7" name="그래픽 6" descr="택시 단색으로 채워진">
            <a:extLst>
              <a:ext uri="{FF2B5EF4-FFF2-40B4-BE49-F238E27FC236}">
                <a16:creationId xmlns:a16="http://schemas.microsoft.com/office/drawing/2014/main" id="{E06F5DD0-DE69-855C-EDAA-9333318B1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384" y="1966701"/>
            <a:ext cx="4092706" cy="4092706"/>
          </a:xfrm>
          <a:prstGeom prst="rect">
            <a:avLst/>
          </a:prstGeom>
        </p:spPr>
      </p:pic>
      <p:pic>
        <p:nvPicPr>
          <p:cNvPr id="8" name="그래픽 7" descr="남자 단색으로 채워진">
            <a:extLst>
              <a:ext uri="{FF2B5EF4-FFF2-40B4-BE49-F238E27FC236}">
                <a16:creationId xmlns:a16="http://schemas.microsoft.com/office/drawing/2014/main" id="{69A680FF-AB56-3618-D950-B9CD5E7B9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2702" y="3145265"/>
            <a:ext cx="914400" cy="914400"/>
          </a:xfrm>
          <a:prstGeom prst="rect">
            <a:avLst/>
          </a:prstGeom>
        </p:spPr>
      </p:pic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E30C84AD-78FA-FAD9-92FE-698AAF70E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7731" y="3145265"/>
            <a:ext cx="914400" cy="914400"/>
          </a:xfrm>
          <a:prstGeom prst="rect">
            <a:avLst/>
          </a:prstGeom>
        </p:spPr>
      </p:pic>
      <p:pic>
        <p:nvPicPr>
          <p:cNvPr id="10" name="그래픽 9" descr="남자 단색으로 채워진">
            <a:extLst>
              <a:ext uri="{FF2B5EF4-FFF2-40B4-BE49-F238E27FC236}">
                <a16:creationId xmlns:a16="http://schemas.microsoft.com/office/drawing/2014/main" id="{B6B01B7A-5381-D253-2990-3A5AE4AD3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9210" y="3145265"/>
            <a:ext cx="914400" cy="914400"/>
          </a:xfrm>
          <a:prstGeom prst="rect">
            <a:avLst/>
          </a:prstGeom>
        </p:spPr>
      </p:pic>
      <p:pic>
        <p:nvPicPr>
          <p:cNvPr id="11" name="그래픽 10" descr="남자 단색으로 채워진">
            <a:extLst>
              <a:ext uri="{FF2B5EF4-FFF2-40B4-BE49-F238E27FC236}">
                <a16:creationId xmlns:a16="http://schemas.microsoft.com/office/drawing/2014/main" id="{76B103C3-6A64-66D4-B6B9-247866EFC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6445" y="31452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2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F419B8-B609-B967-991D-02C56F8891A2}"/>
              </a:ext>
            </a:extLst>
          </p:cNvPr>
          <p:cNvSpPr/>
          <p:nvPr/>
        </p:nvSpPr>
        <p:spPr>
          <a:xfrm>
            <a:off x="7297271" y="1048871"/>
            <a:ext cx="4778188" cy="52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199D08-954B-DC39-5B93-F3749CDB5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82199" y="4550903"/>
            <a:ext cx="1981200" cy="157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C11978-7DB4-B198-C1A5-8BD220C8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07" y="4549009"/>
            <a:ext cx="2442887" cy="15805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75ED49-AA3E-A84F-4B92-9CDA6FC4C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517" y="2857481"/>
            <a:ext cx="2442883" cy="15777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3F5CD5-2DCF-B89F-F0E8-8C5862926F3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806" y="2850457"/>
            <a:ext cx="1981205" cy="157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291343-4608-66E5-4D6E-C2A8951FA2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08" y="1163152"/>
            <a:ext cx="4550400" cy="15735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79B3D38-CF26-6AD3-319E-334B0E50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목포고을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3D854-2824-BFF9-8C3D-6861AEF7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ko-KR" altLang="en-US" b="1" dirty="0"/>
              <a:t>고깃집</a:t>
            </a:r>
            <a:endParaRPr lang="en-US" altLang="ko-KR" b="1" dirty="0"/>
          </a:p>
          <a:p>
            <a:r>
              <a:rPr lang="ko-KR" altLang="en-US" dirty="0"/>
              <a:t>위치</a:t>
            </a:r>
            <a:r>
              <a:rPr lang="en-US" altLang="ko-KR" dirty="0"/>
              <a:t>: </a:t>
            </a:r>
            <a:r>
              <a:rPr lang="ko-KR" altLang="en-US" dirty="0"/>
              <a:t>제주 서귀포시 일주서로 </a:t>
            </a:r>
            <a:r>
              <a:rPr lang="en-US" altLang="ko-KR" dirty="0"/>
              <a:t>968-5</a:t>
            </a:r>
          </a:p>
          <a:p>
            <a:pPr lvl="1"/>
            <a:r>
              <a:rPr lang="ko-KR" altLang="en-US" dirty="0"/>
              <a:t>전화</a:t>
            </a:r>
            <a:r>
              <a:rPr lang="en-US" altLang="ko-KR" dirty="0"/>
              <a:t>: 064-738-5551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12:00~22:30</a:t>
            </a:r>
          </a:p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23</a:t>
            </a:r>
            <a:r>
              <a:rPr lang="ko-KR" altLang="en-US" dirty="0"/>
              <a:t>분</a:t>
            </a:r>
          </a:p>
          <a:p>
            <a:r>
              <a:rPr lang="ko-KR" altLang="en-US" dirty="0"/>
              <a:t>택시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9,000</a:t>
            </a:r>
            <a:r>
              <a:rPr lang="ko-KR" altLang="en-US" dirty="0"/>
              <a:t>원 </a:t>
            </a:r>
            <a:r>
              <a:rPr lang="en-US" altLang="ko-KR" dirty="0"/>
              <a:t>(2</a:t>
            </a:r>
            <a:r>
              <a:rPr lang="ko-KR" altLang="en-US" dirty="0"/>
              <a:t>대 기준</a:t>
            </a:r>
            <a:r>
              <a:rPr lang="en-US" altLang="ko-KR" dirty="0"/>
              <a:t>), </a:t>
            </a:r>
            <a:r>
              <a:rPr lang="ko-KR" altLang="en-US" dirty="0"/>
              <a:t>도보 </a:t>
            </a:r>
            <a:r>
              <a:rPr lang="en-US" altLang="ko-KR" dirty="0"/>
              <a:t>2km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가격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ko-KR" altLang="en-US" b="1" dirty="0" err="1">
                <a:solidFill>
                  <a:srgbClr val="FF0000"/>
                </a:solidFill>
              </a:rPr>
              <a:t>흑돼지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12,000</a:t>
            </a:r>
            <a:r>
              <a:rPr lang="ko-KR" altLang="en-US" b="1" dirty="0">
                <a:solidFill>
                  <a:srgbClr val="FF0000"/>
                </a:solidFill>
              </a:rPr>
              <a:t>원 </a:t>
            </a:r>
            <a:r>
              <a:rPr lang="en-US" altLang="ko-KR" b="1" dirty="0">
                <a:solidFill>
                  <a:srgbClr val="FF0000"/>
                </a:solidFill>
              </a:rPr>
              <a:t>(100g </a:t>
            </a:r>
            <a:r>
              <a:rPr lang="ko-KR" altLang="en-US" b="1" dirty="0">
                <a:solidFill>
                  <a:srgbClr val="FF0000"/>
                </a:solidFill>
              </a:rPr>
              <a:t>기준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비계를 잘라서 따로 </a:t>
            </a:r>
            <a:r>
              <a:rPr lang="ko-KR" altLang="en-US" dirty="0" err="1"/>
              <a:t>구워줌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058E1C-55DC-1C41-D491-0C06F43AA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86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A8B2B9-EB78-1108-50F1-2BF06FA87C7F}"/>
              </a:ext>
            </a:extLst>
          </p:cNvPr>
          <p:cNvSpPr/>
          <p:nvPr/>
        </p:nvSpPr>
        <p:spPr>
          <a:xfrm>
            <a:off x="7297271" y="1048871"/>
            <a:ext cx="4778188" cy="52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7E24A8B-F29C-1112-04D3-BB577128A3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200" y="4552744"/>
            <a:ext cx="1981200" cy="157685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C39113-4838-96C7-9D8A-F80DF1A2B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13811" y="4550965"/>
            <a:ext cx="2442885" cy="15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0428E0-DFC9-54B2-EC84-D75DBEB00E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0516" y="2858415"/>
            <a:ext cx="2442883" cy="15768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17E3D9-48E5-F22B-0271-90ECC3634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13811" y="2857481"/>
            <a:ext cx="1981201" cy="15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B459D1-7C2F-8E5C-74C3-1FBAFAEC63D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1" y="1162307"/>
            <a:ext cx="4549588" cy="15777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9357D9-3360-636B-E6D1-4ED47D52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해심가든 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A22C5-4090-FC1B-3268-7927A667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 err="1"/>
              <a:t>생갈비</a:t>
            </a:r>
            <a:r>
              <a:rPr lang="en-US" altLang="ko-KR" dirty="0"/>
              <a:t>,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ko-KR" altLang="en-US" b="1" dirty="0"/>
              <a:t>고깃집</a:t>
            </a:r>
            <a:endParaRPr lang="en-US" altLang="ko-KR" b="1" dirty="0"/>
          </a:p>
          <a:p>
            <a:r>
              <a:rPr lang="ko-KR" altLang="en-US" dirty="0"/>
              <a:t>위치</a:t>
            </a:r>
            <a:r>
              <a:rPr lang="en-US" altLang="ko-KR" dirty="0"/>
              <a:t>: </a:t>
            </a:r>
            <a:r>
              <a:rPr lang="ko-KR" altLang="en-US" dirty="0"/>
              <a:t>제주 서귀포시 </a:t>
            </a:r>
            <a:r>
              <a:rPr lang="ko-KR" altLang="en-US" dirty="0" err="1"/>
              <a:t>천제연로</a:t>
            </a:r>
            <a:r>
              <a:rPr lang="ko-KR" altLang="en-US" dirty="0"/>
              <a:t> </a:t>
            </a:r>
            <a:r>
              <a:rPr lang="en-US" altLang="ko-KR" dirty="0"/>
              <a:t>203-4</a:t>
            </a:r>
          </a:p>
          <a:p>
            <a:pPr lvl="1"/>
            <a:r>
              <a:rPr lang="ko-KR" altLang="en-US" dirty="0"/>
              <a:t>전화</a:t>
            </a:r>
            <a:r>
              <a:rPr lang="en-US" altLang="ko-KR" dirty="0"/>
              <a:t>: 064-638-2820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12:30~21:30 (21:00 </a:t>
            </a:r>
            <a:r>
              <a:rPr lang="ko-KR" altLang="en-US" dirty="0" err="1"/>
              <a:t>라스트오더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22</a:t>
            </a:r>
            <a:r>
              <a:rPr lang="ko-KR" altLang="en-US" dirty="0"/>
              <a:t>분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택시</a:t>
            </a:r>
            <a:r>
              <a:rPr lang="en-US" altLang="ko-KR" b="1" dirty="0">
                <a:solidFill>
                  <a:srgbClr val="0070C0"/>
                </a:solidFill>
              </a:rPr>
              <a:t>: 6,600</a:t>
            </a:r>
            <a:r>
              <a:rPr lang="ko-KR" altLang="en-US" b="1" dirty="0">
                <a:solidFill>
                  <a:srgbClr val="0070C0"/>
                </a:solidFill>
              </a:rPr>
              <a:t>원 </a:t>
            </a:r>
            <a:r>
              <a:rPr lang="en-US" altLang="ko-KR" b="1" dirty="0">
                <a:solidFill>
                  <a:srgbClr val="0070C0"/>
                </a:solidFill>
              </a:rPr>
              <a:t>(2</a:t>
            </a:r>
            <a:r>
              <a:rPr lang="ko-KR" altLang="en-US" b="1" dirty="0">
                <a:solidFill>
                  <a:srgbClr val="0070C0"/>
                </a:solidFill>
              </a:rPr>
              <a:t>대 기준</a:t>
            </a:r>
            <a:r>
              <a:rPr lang="en-US" altLang="ko-KR" b="1" dirty="0">
                <a:solidFill>
                  <a:srgbClr val="0070C0"/>
                </a:solidFill>
              </a:rPr>
              <a:t>)  </a:t>
            </a:r>
            <a:r>
              <a:rPr lang="ko-KR" altLang="en-US" b="1" dirty="0">
                <a:solidFill>
                  <a:srgbClr val="0070C0"/>
                </a:solidFill>
              </a:rPr>
              <a:t>*도보</a:t>
            </a:r>
            <a:r>
              <a:rPr lang="en-US" altLang="ko-KR" b="1" dirty="0">
                <a:solidFill>
                  <a:srgbClr val="0070C0"/>
                </a:solidFill>
              </a:rPr>
              <a:t>: 7</a:t>
            </a:r>
            <a:r>
              <a:rPr lang="ko-KR" altLang="en-US" b="1" dirty="0">
                <a:solidFill>
                  <a:srgbClr val="0070C0"/>
                </a:solidFill>
              </a:rPr>
              <a:t>분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400m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가격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b="1" dirty="0">
                <a:solidFill>
                  <a:srgbClr val="0070C0"/>
                </a:solidFill>
              </a:rPr>
              <a:t>돼지 </a:t>
            </a:r>
            <a:r>
              <a:rPr lang="ko-KR" altLang="en-US" b="1" dirty="0" err="1">
                <a:solidFill>
                  <a:srgbClr val="0070C0"/>
                </a:solidFill>
              </a:rPr>
              <a:t>생갈비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7,333</a:t>
            </a:r>
            <a:r>
              <a:rPr lang="ko-KR" altLang="en-US" b="1" dirty="0">
                <a:solidFill>
                  <a:srgbClr val="0070C0"/>
                </a:solidFill>
              </a:rPr>
              <a:t>원 </a:t>
            </a:r>
            <a:r>
              <a:rPr lang="en-US" altLang="ko-KR" b="1" dirty="0">
                <a:solidFill>
                  <a:srgbClr val="0070C0"/>
                </a:solidFill>
              </a:rPr>
              <a:t>(100g </a:t>
            </a:r>
            <a:r>
              <a:rPr lang="ko-KR" altLang="en-US" b="1" dirty="0">
                <a:solidFill>
                  <a:srgbClr val="0070C0"/>
                </a:solidFill>
              </a:rPr>
              <a:t>기준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 err="1"/>
              <a:t>수요미식회</a:t>
            </a:r>
            <a:r>
              <a:rPr lang="en-US" altLang="ko-KR" dirty="0"/>
              <a:t>, </a:t>
            </a:r>
            <a:r>
              <a:rPr lang="ko-KR" altLang="en-US" dirty="0"/>
              <a:t>숙소까지 도보로 이동 가능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181024-4C7D-5C29-E3E7-294E01ABC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36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0C85C8-B020-C887-4927-62F06E7E6275}"/>
              </a:ext>
            </a:extLst>
          </p:cNvPr>
          <p:cNvSpPr/>
          <p:nvPr/>
        </p:nvSpPr>
        <p:spPr>
          <a:xfrm>
            <a:off x="7297271" y="1048871"/>
            <a:ext cx="4778188" cy="52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22FBD0-0DF6-F316-113B-1FBC1012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82199" y="4559160"/>
            <a:ext cx="1981200" cy="15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822DB8-2C4A-B27E-CA7B-9689B21D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10" y="4554290"/>
            <a:ext cx="2442885" cy="15753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C2BAC7-B105-9D8B-3996-99C8C6102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514" y="2855001"/>
            <a:ext cx="2442885" cy="15753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4B80FD-111B-68D6-DAC0-46217A48E5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0" y="2857481"/>
            <a:ext cx="1981201" cy="1577788"/>
          </a:xfrm>
          <a:prstGeom prst="rect">
            <a:avLst/>
          </a:prstGeom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A45E49-CEE8-893C-6CDC-32D28D0CAF9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0" y="1168112"/>
            <a:ext cx="4549589" cy="15753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814DB4-880C-3F32-8B9C-B62ED07F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돌담 </a:t>
            </a:r>
            <a:r>
              <a:rPr lang="ko-KR" altLang="en-US" dirty="0" err="1"/>
              <a:t>흑돼지</a:t>
            </a:r>
            <a:r>
              <a:rPr lang="ko-KR" altLang="en-US" dirty="0"/>
              <a:t> 중문 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93C7C-49BF-A3CC-A32A-0D2439531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ko-KR" altLang="en-US" b="1" dirty="0"/>
              <a:t>고깃집</a:t>
            </a:r>
            <a:endParaRPr lang="en-US" altLang="ko-KR" b="1" dirty="0"/>
          </a:p>
          <a:p>
            <a:r>
              <a:rPr lang="ko-KR" altLang="en-US" dirty="0"/>
              <a:t>위치</a:t>
            </a:r>
            <a:r>
              <a:rPr lang="en-US" altLang="ko-KR" dirty="0"/>
              <a:t>: </a:t>
            </a:r>
            <a:r>
              <a:rPr lang="ko-KR" altLang="en-US" dirty="0"/>
              <a:t>제주 서귀포시 일주서로 </a:t>
            </a:r>
            <a:r>
              <a:rPr lang="en-US" altLang="ko-KR" dirty="0"/>
              <a:t>909</a:t>
            </a:r>
          </a:p>
          <a:p>
            <a:pPr lvl="1"/>
            <a:r>
              <a:rPr lang="ko-KR" altLang="en-US" dirty="0"/>
              <a:t>전화</a:t>
            </a:r>
            <a:r>
              <a:rPr lang="en-US" altLang="ko-KR" dirty="0"/>
              <a:t>: 0507-1391-4619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11:00~22:30 (21:30 </a:t>
            </a:r>
            <a:r>
              <a:rPr lang="ko-KR" altLang="en-US" dirty="0" err="1"/>
              <a:t>라스트오더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25</a:t>
            </a:r>
            <a:r>
              <a:rPr lang="ko-KR" altLang="en-US" dirty="0"/>
              <a:t>분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택시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b="1" dirty="0">
                <a:solidFill>
                  <a:srgbClr val="0070C0"/>
                </a:solidFill>
              </a:rPr>
              <a:t>약 </a:t>
            </a:r>
            <a:r>
              <a:rPr lang="en-US" altLang="ko-KR" b="1" dirty="0">
                <a:solidFill>
                  <a:srgbClr val="0070C0"/>
                </a:solidFill>
              </a:rPr>
              <a:t>6,600</a:t>
            </a:r>
            <a:r>
              <a:rPr lang="ko-KR" altLang="en-US" b="1" dirty="0">
                <a:solidFill>
                  <a:srgbClr val="0070C0"/>
                </a:solidFill>
              </a:rPr>
              <a:t>원 </a:t>
            </a:r>
            <a:r>
              <a:rPr lang="en-US" altLang="ko-KR" b="1" dirty="0">
                <a:solidFill>
                  <a:srgbClr val="0070C0"/>
                </a:solidFill>
              </a:rPr>
              <a:t>(2</a:t>
            </a:r>
            <a:r>
              <a:rPr lang="ko-KR" altLang="en-US" b="1" dirty="0">
                <a:solidFill>
                  <a:srgbClr val="0070C0"/>
                </a:solidFill>
              </a:rPr>
              <a:t>대 기준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dirty="0"/>
              <a:t>가격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ko-KR" altLang="en-US" dirty="0" err="1"/>
              <a:t>근고기</a:t>
            </a:r>
            <a:r>
              <a:rPr lang="ko-KR" altLang="en-US" dirty="0"/>
              <a:t> </a:t>
            </a:r>
            <a:r>
              <a:rPr lang="en-US" altLang="ko-KR" dirty="0"/>
              <a:t>10,333</a:t>
            </a:r>
            <a:r>
              <a:rPr lang="ko-KR" altLang="en-US" dirty="0"/>
              <a:t>원 </a:t>
            </a:r>
            <a:r>
              <a:rPr lang="en-US" altLang="ko-KR" dirty="0"/>
              <a:t>(100g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 err="1"/>
              <a:t>뿔소라게우밥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27CB7C-0980-8D65-AFA9-0FE55FDDE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E8C418-4B8F-76C8-B5FF-8A6E7363C833}"/>
              </a:ext>
            </a:extLst>
          </p:cNvPr>
          <p:cNvSpPr txBox="1"/>
          <p:nvPr/>
        </p:nvSpPr>
        <p:spPr>
          <a:xfrm>
            <a:off x="0" y="6129598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>
                <a:solidFill>
                  <a:srgbClr val="404040"/>
                </a:solidFill>
                <a:effectLst/>
                <a:latin typeface="+mn-ea"/>
              </a:rPr>
              <a:t>*</a:t>
            </a:r>
            <a:r>
              <a:rPr lang="ko-KR" altLang="en-US" sz="1200" b="0" i="0" dirty="0" err="1">
                <a:solidFill>
                  <a:srgbClr val="404040"/>
                </a:solidFill>
                <a:effectLst/>
                <a:latin typeface="+mn-ea"/>
              </a:rPr>
              <a:t>근고기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+mn-ea"/>
              </a:rPr>
              <a:t>: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+mn-ea"/>
              </a:rPr>
              <a:t>목살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+mn-ea"/>
              </a:rPr>
              <a:t>등심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+mn-ea"/>
              </a:rPr>
              <a:t>,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+mn-ea"/>
              </a:rPr>
              <a:t>안심 등의 부위에서 두껍게 잘라낸 </a:t>
            </a:r>
            <a:r>
              <a:rPr lang="ko-KR" altLang="en-US" sz="1200" b="0" i="0" dirty="0" err="1">
                <a:solidFill>
                  <a:srgbClr val="404040"/>
                </a:solidFill>
                <a:effectLst/>
                <a:latin typeface="+mn-ea"/>
              </a:rPr>
              <a:t>흑돼지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+mn-ea"/>
              </a:rPr>
              <a:t> 고기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802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235298-6560-E72E-B015-7750BE5D5583}"/>
              </a:ext>
            </a:extLst>
          </p:cNvPr>
          <p:cNvSpPr/>
          <p:nvPr/>
        </p:nvSpPr>
        <p:spPr>
          <a:xfrm>
            <a:off x="7297271" y="1048871"/>
            <a:ext cx="4778188" cy="5226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763630-7ED9-90EF-C3A9-FC403ABEED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399" y="4559831"/>
            <a:ext cx="1980000" cy="15777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D6835-CBA1-993B-B1A4-7B605F007D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406" y="4559411"/>
            <a:ext cx="2443694" cy="15782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AF1B32-CEF7-0E3C-607A-4AECD6BD77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0517" y="2852270"/>
            <a:ext cx="2443691" cy="1577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929BDD-7980-846D-4380-0B4148982A8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13001" y="2849880"/>
            <a:ext cx="1981198" cy="15777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178161-4F93-EACB-22B3-50446D0A3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809" y="1157941"/>
            <a:ext cx="4550400" cy="15777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EBDE9F-FDE4-1E05-E338-0CF489E1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돈이랑</a:t>
            </a:r>
            <a:r>
              <a:rPr lang="ko-KR" altLang="en-US" dirty="0"/>
              <a:t> 서귀포점 </a:t>
            </a:r>
            <a:r>
              <a:rPr lang="en-US" altLang="ko-KR" dirty="0"/>
              <a:t>(</a:t>
            </a:r>
            <a:r>
              <a:rPr lang="en-US" altLang="ko-KR" i="1" dirty="0"/>
              <a:t>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E2A5E-83BD-3A72-D30E-2D0D7DF0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8088"/>
            <a:ext cx="11757660" cy="5146052"/>
          </a:xfrm>
        </p:spPr>
        <p:txBody>
          <a:bodyPr/>
          <a:lstStyle/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ko-KR" altLang="en-US" b="1" dirty="0"/>
              <a:t>고깃집</a:t>
            </a:r>
            <a:endParaRPr lang="en-US" altLang="ko-KR" b="1" dirty="0"/>
          </a:p>
          <a:p>
            <a:r>
              <a:rPr lang="ko-KR" altLang="en-US" dirty="0"/>
              <a:t>위치</a:t>
            </a:r>
            <a:r>
              <a:rPr lang="en-US" altLang="ko-KR" dirty="0"/>
              <a:t>: </a:t>
            </a:r>
            <a:r>
              <a:rPr lang="ko-KR" altLang="en-US" dirty="0"/>
              <a:t>제주 서귀포시 </a:t>
            </a:r>
            <a:r>
              <a:rPr lang="ko-KR" altLang="en-US" dirty="0" err="1"/>
              <a:t>중문관광로</a:t>
            </a:r>
            <a:r>
              <a:rPr lang="ko-KR" altLang="en-US" dirty="0"/>
              <a:t> </a:t>
            </a:r>
            <a:r>
              <a:rPr lang="en-US" altLang="ko-KR" dirty="0"/>
              <a:t>321</a:t>
            </a:r>
          </a:p>
          <a:p>
            <a:pPr lvl="1"/>
            <a:r>
              <a:rPr lang="ko-KR" altLang="en-US" dirty="0"/>
              <a:t>전화</a:t>
            </a:r>
            <a:r>
              <a:rPr lang="en-US" altLang="ko-KR" dirty="0"/>
              <a:t>: 064-738-8700</a:t>
            </a:r>
          </a:p>
          <a:p>
            <a:pPr lvl="1"/>
            <a:r>
              <a:rPr lang="ko-KR" altLang="en-US" dirty="0"/>
              <a:t>시간</a:t>
            </a:r>
            <a:r>
              <a:rPr lang="en-US" altLang="ko-KR" dirty="0"/>
              <a:t>: 11:00~22:00 (21:00 </a:t>
            </a:r>
            <a:r>
              <a:rPr lang="ko-KR" altLang="en-US" dirty="0" err="1"/>
              <a:t>라스트오더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거리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23</a:t>
            </a:r>
            <a:r>
              <a:rPr lang="ko-KR" altLang="en-US" dirty="0"/>
              <a:t>분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택시</a:t>
            </a:r>
            <a:r>
              <a:rPr lang="en-US" altLang="ko-KR" b="1" dirty="0">
                <a:solidFill>
                  <a:srgbClr val="0070C0"/>
                </a:solidFill>
              </a:rPr>
              <a:t>: </a:t>
            </a:r>
            <a:r>
              <a:rPr lang="ko-KR" altLang="en-US" b="1" dirty="0">
                <a:solidFill>
                  <a:srgbClr val="0070C0"/>
                </a:solidFill>
              </a:rPr>
              <a:t>약 </a:t>
            </a:r>
            <a:r>
              <a:rPr lang="en-US" altLang="ko-KR" b="1" dirty="0">
                <a:solidFill>
                  <a:srgbClr val="0070C0"/>
                </a:solidFill>
              </a:rPr>
              <a:t>6,600</a:t>
            </a:r>
            <a:r>
              <a:rPr lang="ko-KR" altLang="en-US" b="1" dirty="0">
                <a:solidFill>
                  <a:srgbClr val="0070C0"/>
                </a:solidFill>
              </a:rPr>
              <a:t>원 </a:t>
            </a:r>
            <a:r>
              <a:rPr lang="en-US" altLang="ko-KR" b="1" dirty="0">
                <a:solidFill>
                  <a:srgbClr val="0070C0"/>
                </a:solidFill>
              </a:rPr>
              <a:t>(2</a:t>
            </a:r>
            <a:r>
              <a:rPr lang="ko-KR" altLang="en-US" b="1" dirty="0">
                <a:solidFill>
                  <a:srgbClr val="0070C0"/>
                </a:solidFill>
              </a:rPr>
              <a:t>대 기준</a:t>
            </a:r>
            <a:r>
              <a:rPr lang="en-US" altLang="ko-KR" b="1" dirty="0">
                <a:solidFill>
                  <a:srgbClr val="0070C0"/>
                </a:solidFill>
              </a:rPr>
              <a:t>) , </a:t>
            </a:r>
            <a:r>
              <a:rPr lang="ko-KR" altLang="en-US" b="1" dirty="0">
                <a:solidFill>
                  <a:srgbClr val="0070C0"/>
                </a:solidFill>
              </a:rPr>
              <a:t>도보 </a:t>
            </a:r>
            <a:r>
              <a:rPr lang="en-US" altLang="ko-KR" b="1" dirty="0">
                <a:solidFill>
                  <a:srgbClr val="0070C0"/>
                </a:solidFill>
              </a:rPr>
              <a:t>1km</a:t>
            </a:r>
          </a:p>
          <a:p>
            <a:r>
              <a:rPr lang="ko-KR" altLang="en-US" dirty="0"/>
              <a:t>가격</a:t>
            </a:r>
            <a:r>
              <a:rPr lang="en-US" altLang="ko-KR" dirty="0"/>
              <a:t>: </a:t>
            </a:r>
            <a:r>
              <a:rPr lang="ko-KR" altLang="en-US" dirty="0" err="1"/>
              <a:t>흑돼지</a:t>
            </a:r>
            <a:r>
              <a:rPr lang="ko-KR" altLang="en-US" dirty="0"/>
              <a:t> </a:t>
            </a:r>
            <a:r>
              <a:rPr lang="en-US" altLang="ko-KR" dirty="0"/>
              <a:t>10,333</a:t>
            </a:r>
            <a:r>
              <a:rPr lang="ko-KR" altLang="en-US" dirty="0"/>
              <a:t>원 </a:t>
            </a:r>
            <a:r>
              <a:rPr lang="en-US" altLang="ko-KR" dirty="0"/>
              <a:t>(100g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근처에 본점도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FC44F4-3119-A178-C9A9-34C063C26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611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lato"/>
        <a:ea typeface="la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와이드스크린</PresentationFormat>
  <Paragraphs>139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lato</vt:lpstr>
      <vt:lpstr>Wingdings</vt:lpstr>
      <vt:lpstr>맑은 고딕</vt:lpstr>
      <vt:lpstr>Office 테마</vt:lpstr>
      <vt:lpstr>PowerPoint 프레젠테이션</vt:lpstr>
      <vt:lpstr>Map</vt:lpstr>
      <vt:lpstr>Map</vt:lpstr>
      <vt:lpstr>Taxi</vt:lpstr>
      <vt:lpstr>Taxi</vt:lpstr>
      <vt:lpstr>목포고을 (A)</vt:lpstr>
      <vt:lpstr>해심가든 (A)</vt:lpstr>
      <vt:lpstr>돌담 흑돼지 중문 (A)</vt:lpstr>
      <vt:lpstr>돈이랑 서귀포점 (A)</vt:lpstr>
      <vt:lpstr>숙성도 중문점 (A)</vt:lpstr>
      <vt:lpstr>색달식당 (A)</vt:lpstr>
      <vt:lpstr>고집돌우럭 (A)</vt:lpstr>
      <vt:lpstr>화고 신시가지점 (B)</vt:lpstr>
      <vt:lpstr>문치비 (B)</vt:lpstr>
      <vt:lpstr>Kart</vt:lpstr>
      <vt:lpstr>Weather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2022-08-29T06:14:41Z</dcterms:modified>
</cp:coreProperties>
</file>